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Montserrat"/>
      <p:regular r:id="rId14"/>
    </p:embeddedFont>
    <p:embeddedFont>
      <p:font typeface="Montserrat"/>
      <p:regular r:id="rId15"/>
    </p:embeddedFont>
    <p:embeddedFont>
      <p:font typeface="Montserrat"/>
      <p:regular r:id="rId16"/>
    </p:embeddedFont>
    <p:embeddedFont>
      <p:font typeface="Montserrat"/>
      <p:regular r:id="rId1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1952387"/>
            <a:ext cx="7416403" cy="2103834"/>
          </a:xfrm>
          <a:prstGeom prst="rect">
            <a:avLst/>
          </a:prstGeom>
          <a:noFill/>
          <a:ln/>
        </p:spPr>
        <p:txBody>
          <a:bodyPr wrap="square" lIns="0" tIns="0" rIns="0" bIns="0" rtlCol="0" anchor="t"/>
          <a:lstStyle/>
          <a:p>
            <a:pPr indent="0" marL="0">
              <a:lnSpc>
                <a:spcPts val="5500"/>
              </a:lnSpc>
              <a:buNone/>
            </a:pPr>
            <a:r>
              <a:rPr lang="en-US" sz="4400" b="1" spc="-44" kern="0" dirty="0">
                <a:solidFill>
                  <a:srgbClr val="FFFFFF"/>
                </a:solidFill>
                <a:latin typeface="Montserrat Bold" pitchFamily="34" charset="0"/>
                <a:ea typeface="Montserrat Bold" pitchFamily="34" charset="-122"/>
                <a:cs typeface="Montserrat Bold" pitchFamily="34" charset="-120"/>
              </a:rPr>
              <a:t>EduDebt Relief: Empowering Students, Transforming Education</a:t>
            </a:r>
            <a:endParaRPr lang="en-US" sz="4400" dirty="0"/>
          </a:p>
        </p:txBody>
      </p:sp>
      <p:sp>
        <p:nvSpPr>
          <p:cNvPr id="4" name="Text 1"/>
          <p:cNvSpPr/>
          <p:nvPr/>
        </p:nvSpPr>
        <p:spPr>
          <a:xfrm>
            <a:off x="6350198" y="4426387"/>
            <a:ext cx="7416403" cy="1850827"/>
          </a:xfrm>
          <a:prstGeom prst="rect">
            <a:avLst/>
          </a:prstGeom>
          <a:noFill/>
          <a:ln/>
        </p:spPr>
        <p:txBody>
          <a:bodyPr wrap="square" lIns="0" tIns="0" rIns="0" bIns="0" rtlCol="0" anchor="t"/>
          <a:lstStyle/>
          <a:p>
            <a:pPr indent="0" marL="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Welcome, esteemed investors! We're here to introduce EduDebt Relief, a revolutionary solution addressing the escalating student debt crisis. We believe in providing accessible, flexible financing for higher education, empowering students to pursue their dreams without being burdened by financial constraints.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2848451"/>
            <a:ext cx="5609749" cy="701278"/>
          </a:xfrm>
          <a:prstGeom prst="rect">
            <a:avLst/>
          </a:prstGeom>
          <a:noFill/>
          <a:ln/>
        </p:spPr>
        <p:txBody>
          <a:bodyPr wrap="none" lIns="0" tIns="0" rIns="0" bIns="0" rtlCol="0" anchor="t"/>
          <a:lstStyle/>
          <a:p>
            <a:pPr indent="0" marL="0">
              <a:lnSpc>
                <a:spcPts val="5500"/>
              </a:lnSpc>
              <a:buNone/>
            </a:pPr>
            <a:r>
              <a:rPr lang="en-US" sz="4400" b="1" spc="-44" kern="0" dirty="0">
                <a:solidFill>
                  <a:srgbClr val="FFFFFF"/>
                </a:solidFill>
                <a:latin typeface="Montserrat Bold" pitchFamily="34" charset="0"/>
                <a:ea typeface="Montserrat Bold" pitchFamily="34" charset="-122"/>
                <a:cs typeface="Montserrat Bold" pitchFamily="34" charset="-120"/>
              </a:rPr>
              <a:t>The Problem: </a:t>
            </a:r>
            <a:endParaRPr lang="en-US" sz="4400" dirty="0"/>
          </a:p>
        </p:txBody>
      </p:sp>
      <p:sp>
        <p:nvSpPr>
          <p:cNvPr id="3" name="Text 1"/>
          <p:cNvSpPr/>
          <p:nvPr/>
        </p:nvSpPr>
        <p:spPr>
          <a:xfrm>
            <a:off x="863798" y="3919895"/>
            <a:ext cx="3361134" cy="350639"/>
          </a:xfrm>
          <a:prstGeom prst="rect">
            <a:avLst/>
          </a:prstGeom>
          <a:noFill/>
          <a:ln/>
        </p:spPr>
        <p:txBody>
          <a:bodyPr wrap="none" lIns="0" tIns="0" rIns="0" bIns="0" rtlCol="0" anchor="t"/>
          <a:lstStyle/>
          <a:p>
            <a:pPr indent="0" marL="0">
              <a:lnSpc>
                <a:spcPts val="2750"/>
              </a:lnSpc>
              <a:buNone/>
            </a:pPr>
            <a:r>
              <a:rPr lang="en-US" sz="2200" b="1" spc="-22" kern="0" dirty="0">
                <a:solidFill>
                  <a:srgbClr val="FFFFFF"/>
                </a:solidFill>
                <a:latin typeface="Montserrat Bold" pitchFamily="34" charset="0"/>
                <a:ea typeface="Montserrat Bold" pitchFamily="34" charset="-122"/>
                <a:cs typeface="Montserrat Bold" pitchFamily="34" charset="-120"/>
              </a:rPr>
              <a:t>Barriers to Opportunity</a:t>
            </a:r>
            <a:endParaRPr lang="en-US" sz="2200" dirty="0"/>
          </a:p>
        </p:txBody>
      </p:sp>
      <p:sp>
        <p:nvSpPr>
          <p:cNvPr id="4" name="Text 2"/>
          <p:cNvSpPr/>
          <p:nvPr/>
        </p:nvSpPr>
        <p:spPr>
          <a:xfrm>
            <a:off x="863798" y="4640699"/>
            <a:ext cx="12902803" cy="740331"/>
          </a:xfrm>
          <a:prstGeom prst="rect">
            <a:avLst/>
          </a:prstGeom>
          <a:noFill/>
          <a:ln/>
        </p:spPr>
        <p:txBody>
          <a:bodyPr wrap="square" lIns="0" tIns="0" rIns="0" bIns="0" rtlCol="0" anchor="t"/>
          <a:lstStyle/>
          <a:p>
            <a:pPr indent="0" marL="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The rising cost of tuition and limited access to financial aid create significant barriers to education, particularly for students from underserved communities. This systemic issue hinders social mobility and economic progress.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58333"/>
          </a:xfrm>
          <a:prstGeom prst="rect">
            <a:avLst/>
          </a:prstGeom>
        </p:spPr>
      </p:pic>
      <p:sp>
        <p:nvSpPr>
          <p:cNvPr id="3" name="Text 0"/>
          <p:cNvSpPr/>
          <p:nvPr/>
        </p:nvSpPr>
        <p:spPr>
          <a:xfrm>
            <a:off x="800338" y="3659148"/>
            <a:ext cx="10526911" cy="649605"/>
          </a:xfrm>
          <a:prstGeom prst="rect">
            <a:avLst/>
          </a:prstGeom>
          <a:noFill/>
          <a:ln/>
        </p:spPr>
        <p:txBody>
          <a:bodyPr wrap="none" lIns="0" tIns="0" rIns="0" bIns="0" rtlCol="0" anchor="t"/>
          <a:lstStyle/>
          <a:p>
            <a:pPr indent="0" marL="0">
              <a:lnSpc>
                <a:spcPts val="5100"/>
              </a:lnSpc>
              <a:buNone/>
            </a:pPr>
            <a:r>
              <a:rPr lang="en-US" sz="4050" b="1" spc="-41" kern="0" dirty="0">
                <a:solidFill>
                  <a:srgbClr val="FFFFFF"/>
                </a:solidFill>
                <a:latin typeface="Montserrat Bold" pitchFamily="34" charset="0"/>
                <a:ea typeface="Montserrat Bold" pitchFamily="34" charset="-122"/>
                <a:cs typeface="Montserrat Bold" pitchFamily="34" charset="-120"/>
              </a:rPr>
              <a:t> Providing Accessible Tuition Financing</a:t>
            </a:r>
            <a:endParaRPr lang="en-US" sz="4050" dirty="0"/>
          </a:p>
        </p:txBody>
      </p:sp>
      <p:sp>
        <p:nvSpPr>
          <p:cNvPr id="4" name="Shape 1"/>
          <p:cNvSpPr/>
          <p:nvPr/>
        </p:nvSpPr>
        <p:spPr>
          <a:xfrm>
            <a:off x="800338" y="4908828"/>
            <a:ext cx="400169" cy="400169"/>
          </a:xfrm>
          <a:prstGeom prst="roundRect">
            <a:avLst>
              <a:gd name="adj" fmla="val 8571"/>
            </a:avLst>
          </a:prstGeom>
          <a:solidFill>
            <a:srgbClr val="303132"/>
          </a:solidFill>
          <a:ln/>
        </p:spPr>
      </p:sp>
      <p:sp>
        <p:nvSpPr>
          <p:cNvPr id="5" name="Text 2"/>
          <p:cNvSpPr/>
          <p:nvPr/>
        </p:nvSpPr>
        <p:spPr>
          <a:xfrm>
            <a:off x="1429107" y="4908828"/>
            <a:ext cx="3002994" cy="324683"/>
          </a:xfrm>
          <a:prstGeom prst="rect">
            <a:avLst/>
          </a:prstGeom>
          <a:noFill/>
          <a:ln/>
        </p:spPr>
        <p:txBody>
          <a:bodyPr wrap="none" lIns="0" tIns="0" rIns="0" bIns="0" rtlCol="0" anchor="t"/>
          <a:lstStyle/>
          <a:p>
            <a:pPr indent="0" marL="0">
              <a:lnSpc>
                <a:spcPts val="2550"/>
              </a:lnSpc>
              <a:buNone/>
            </a:pPr>
            <a:r>
              <a:rPr lang="en-US" sz="2000" b="1" spc="-20" kern="0" dirty="0">
                <a:solidFill>
                  <a:srgbClr val="E2E6E9"/>
                </a:solidFill>
                <a:latin typeface="Montserrat Bold" pitchFamily="34" charset="0"/>
                <a:ea typeface="Montserrat Bold" pitchFamily="34" charset="-122"/>
                <a:cs typeface="Montserrat Bold" pitchFamily="34" charset="-120"/>
              </a:rPr>
              <a:t>Empowering Students</a:t>
            </a:r>
            <a:endParaRPr lang="en-US" sz="2000" dirty="0"/>
          </a:p>
        </p:txBody>
      </p:sp>
      <p:sp>
        <p:nvSpPr>
          <p:cNvPr id="6" name="Text 3"/>
          <p:cNvSpPr/>
          <p:nvPr/>
        </p:nvSpPr>
        <p:spPr>
          <a:xfrm>
            <a:off x="1429107" y="5370671"/>
            <a:ext cx="3562112" cy="2058114"/>
          </a:xfrm>
          <a:prstGeom prst="rect">
            <a:avLst/>
          </a:prstGeom>
          <a:noFill/>
          <a:ln/>
        </p:spPr>
        <p:txBody>
          <a:bodyPr wrap="square" lIns="0" tIns="0" rIns="0" bIns="0" rtlCol="0" anchor="t"/>
          <a:lstStyle/>
          <a:p>
            <a:pPr indent="0" marL="0">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EduDebt Relief is committed to empowering students by providing affordable and accessible tuition financing options. We believe that education should be a pathway to success, not a financial obstacle.</a:t>
            </a:r>
            <a:endParaRPr lang="en-US" sz="1800" dirty="0"/>
          </a:p>
        </p:txBody>
      </p:sp>
      <p:sp>
        <p:nvSpPr>
          <p:cNvPr id="7" name="Shape 4"/>
          <p:cNvSpPr/>
          <p:nvPr/>
        </p:nvSpPr>
        <p:spPr>
          <a:xfrm>
            <a:off x="5219819" y="4908828"/>
            <a:ext cx="400169" cy="400169"/>
          </a:xfrm>
          <a:prstGeom prst="roundRect">
            <a:avLst>
              <a:gd name="adj" fmla="val 8571"/>
            </a:avLst>
          </a:prstGeom>
          <a:solidFill>
            <a:srgbClr val="303132"/>
          </a:solidFill>
          <a:ln/>
        </p:spPr>
      </p:sp>
      <p:sp>
        <p:nvSpPr>
          <p:cNvPr id="8" name="Text 5"/>
          <p:cNvSpPr/>
          <p:nvPr/>
        </p:nvSpPr>
        <p:spPr>
          <a:xfrm>
            <a:off x="5848588" y="4908828"/>
            <a:ext cx="2598420" cy="324683"/>
          </a:xfrm>
          <a:prstGeom prst="rect">
            <a:avLst/>
          </a:prstGeom>
          <a:noFill/>
          <a:ln/>
        </p:spPr>
        <p:txBody>
          <a:bodyPr wrap="none" lIns="0" tIns="0" rIns="0" bIns="0" rtlCol="0" anchor="t"/>
          <a:lstStyle/>
          <a:p>
            <a:pPr indent="0" marL="0">
              <a:lnSpc>
                <a:spcPts val="2550"/>
              </a:lnSpc>
              <a:buNone/>
            </a:pPr>
            <a:r>
              <a:rPr lang="en-US" sz="2000" b="1" spc="-20" kern="0" dirty="0">
                <a:solidFill>
                  <a:srgbClr val="E2E6E9"/>
                </a:solidFill>
                <a:latin typeface="Montserrat Bold" pitchFamily="34" charset="0"/>
                <a:ea typeface="Montserrat Bold" pitchFamily="34" charset="-122"/>
                <a:cs typeface="Montserrat Bold" pitchFamily="34" charset="-120"/>
              </a:rPr>
              <a:t>Bridging the Gap</a:t>
            </a:r>
            <a:endParaRPr lang="en-US" sz="2000" dirty="0"/>
          </a:p>
        </p:txBody>
      </p:sp>
      <p:sp>
        <p:nvSpPr>
          <p:cNvPr id="9" name="Text 6"/>
          <p:cNvSpPr/>
          <p:nvPr/>
        </p:nvSpPr>
        <p:spPr>
          <a:xfrm>
            <a:off x="5848588" y="5370671"/>
            <a:ext cx="3562112" cy="2058114"/>
          </a:xfrm>
          <a:prstGeom prst="rect">
            <a:avLst/>
          </a:prstGeom>
          <a:noFill/>
          <a:ln/>
        </p:spPr>
        <p:txBody>
          <a:bodyPr wrap="square" lIns="0" tIns="0" rIns="0" bIns="0" rtlCol="0" anchor="t"/>
          <a:lstStyle/>
          <a:p>
            <a:pPr indent="0" marL="0">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We aim to bridge the gap between affordability and accessibility by offering flexible payment plans tailored to individual student needs. We understand the unique financial challenges faced by each student.</a:t>
            </a:r>
            <a:endParaRPr lang="en-US" sz="1800" dirty="0"/>
          </a:p>
        </p:txBody>
      </p:sp>
      <p:sp>
        <p:nvSpPr>
          <p:cNvPr id="10" name="Shape 7"/>
          <p:cNvSpPr/>
          <p:nvPr/>
        </p:nvSpPr>
        <p:spPr>
          <a:xfrm>
            <a:off x="9639300" y="4908828"/>
            <a:ext cx="400169" cy="400169"/>
          </a:xfrm>
          <a:prstGeom prst="roundRect">
            <a:avLst>
              <a:gd name="adj" fmla="val 8571"/>
            </a:avLst>
          </a:prstGeom>
          <a:solidFill>
            <a:srgbClr val="303132"/>
          </a:solidFill>
          <a:ln/>
        </p:spPr>
      </p:sp>
      <p:sp>
        <p:nvSpPr>
          <p:cNvPr id="11" name="Text 8"/>
          <p:cNvSpPr/>
          <p:nvPr/>
        </p:nvSpPr>
        <p:spPr>
          <a:xfrm>
            <a:off x="10268069" y="4908828"/>
            <a:ext cx="3051096" cy="324683"/>
          </a:xfrm>
          <a:prstGeom prst="rect">
            <a:avLst/>
          </a:prstGeom>
          <a:noFill/>
          <a:ln/>
        </p:spPr>
        <p:txBody>
          <a:bodyPr wrap="none" lIns="0" tIns="0" rIns="0" bIns="0" rtlCol="0" anchor="t"/>
          <a:lstStyle/>
          <a:p>
            <a:pPr indent="0" marL="0">
              <a:lnSpc>
                <a:spcPts val="2550"/>
              </a:lnSpc>
              <a:buNone/>
            </a:pPr>
            <a:r>
              <a:rPr lang="en-US" sz="2000" b="1" spc="-20" kern="0" dirty="0">
                <a:solidFill>
                  <a:srgbClr val="E2E6E9"/>
                </a:solidFill>
                <a:latin typeface="Montserrat Bold" pitchFamily="34" charset="0"/>
                <a:ea typeface="Montserrat Bold" pitchFamily="34" charset="-122"/>
                <a:cs typeface="Montserrat Bold" pitchFamily="34" charset="-120"/>
              </a:rPr>
              <a:t>Investing in the Future</a:t>
            </a:r>
            <a:endParaRPr lang="en-US" sz="2000" dirty="0"/>
          </a:p>
        </p:txBody>
      </p:sp>
      <p:sp>
        <p:nvSpPr>
          <p:cNvPr id="12" name="Text 9"/>
          <p:cNvSpPr/>
          <p:nvPr/>
        </p:nvSpPr>
        <p:spPr>
          <a:xfrm>
            <a:off x="10268069" y="5370671"/>
            <a:ext cx="3562112" cy="2058114"/>
          </a:xfrm>
          <a:prstGeom prst="rect">
            <a:avLst/>
          </a:prstGeom>
          <a:noFill/>
          <a:ln/>
        </p:spPr>
        <p:txBody>
          <a:bodyPr wrap="square" lIns="0" tIns="0" rIns="0" bIns="0" rtlCol="0" anchor="t"/>
          <a:lstStyle/>
          <a:p>
            <a:pPr indent="0" marL="0">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We believe that investing in education is an investment in the future. By empowering students to pursue higher education, we contribute to a more informed, skilled, and productive society.</a:t>
            </a: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1613" y="1061561"/>
            <a:ext cx="7289244" cy="612934"/>
          </a:xfrm>
          <a:prstGeom prst="rect">
            <a:avLst/>
          </a:prstGeom>
          <a:noFill/>
          <a:ln/>
        </p:spPr>
        <p:txBody>
          <a:bodyPr wrap="none" lIns="0" tIns="0" rIns="0" bIns="0" rtlCol="0" anchor="t"/>
          <a:lstStyle/>
          <a:p>
            <a:pPr indent="0" marL="0">
              <a:lnSpc>
                <a:spcPts val="4800"/>
              </a:lnSpc>
              <a:buNone/>
            </a:pPr>
            <a:r>
              <a:rPr lang="en-US" sz="3850" b="1" spc="-39" kern="0" dirty="0">
                <a:solidFill>
                  <a:srgbClr val="FFFFFF"/>
                </a:solidFill>
                <a:latin typeface="Montserrat Bold" pitchFamily="34" charset="0"/>
                <a:ea typeface="Montserrat Bold" pitchFamily="34" charset="-122"/>
                <a:cs typeface="Montserrat Bold" pitchFamily="34" charset="-120"/>
              </a:rPr>
              <a:t> Flexible Repayment Options</a:t>
            </a:r>
            <a:endParaRPr lang="en-US" sz="3850" dirty="0"/>
          </a:p>
        </p:txBody>
      </p:sp>
      <p:sp>
        <p:nvSpPr>
          <p:cNvPr id="4" name="Shape 1"/>
          <p:cNvSpPr/>
          <p:nvPr/>
        </p:nvSpPr>
        <p:spPr>
          <a:xfrm>
            <a:off x="6241613" y="1998107"/>
            <a:ext cx="3708916" cy="3115747"/>
          </a:xfrm>
          <a:prstGeom prst="roundRect">
            <a:avLst>
              <a:gd name="adj" fmla="val 1039"/>
            </a:avLst>
          </a:prstGeom>
          <a:solidFill>
            <a:srgbClr val="303132"/>
          </a:solidFill>
          <a:ln/>
        </p:spPr>
      </p:sp>
      <p:sp>
        <p:nvSpPr>
          <p:cNvPr id="5" name="Text 2"/>
          <p:cNvSpPr/>
          <p:nvPr/>
        </p:nvSpPr>
        <p:spPr>
          <a:xfrm>
            <a:off x="6457355" y="2213848"/>
            <a:ext cx="3277433" cy="613172"/>
          </a:xfrm>
          <a:prstGeom prst="rect">
            <a:avLst/>
          </a:prstGeom>
          <a:noFill/>
          <a:ln/>
        </p:spPr>
        <p:txBody>
          <a:bodyPr wrap="square" lIns="0" tIns="0" rIns="0" bIns="0" rtlCol="0" anchor="t"/>
          <a:lstStyle/>
          <a:p>
            <a:pPr indent="0" marL="0">
              <a:lnSpc>
                <a:spcPts val="2400"/>
              </a:lnSpc>
              <a:buNone/>
            </a:pPr>
            <a:r>
              <a:rPr lang="en-US" sz="1900" b="1" spc="-19" kern="0" dirty="0">
                <a:solidFill>
                  <a:srgbClr val="E2E6E9"/>
                </a:solidFill>
                <a:latin typeface="Montserrat Bold" pitchFamily="34" charset="0"/>
                <a:ea typeface="Montserrat Bold" pitchFamily="34" charset="-122"/>
                <a:cs typeface="Montserrat Bold" pitchFamily="34" charset="-120"/>
              </a:rPr>
              <a:t>Income-Based Repayment</a:t>
            </a:r>
            <a:endParaRPr lang="en-US" sz="1900" dirty="0"/>
          </a:p>
        </p:txBody>
      </p:sp>
      <p:sp>
        <p:nvSpPr>
          <p:cNvPr id="6" name="Text 3"/>
          <p:cNvSpPr/>
          <p:nvPr/>
        </p:nvSpPr>
        <p:spPr>
          <a:xfrm>
            <a:off x="6457355" y="2956441"/>
            <a:ext cx="3277433" cy="1941671"/>
          </a:xfrm>
          <a:prstGeom prst="rect">
            <a:avLst/>
          </a:prstGeom>
          <a:noFill/>
          <a:ln/>
        </p:spPr>
        <p:txBody>
          <a:bodyPr wrap="square" lIns="0" tIns="0" rIns="0" bIns="0" rtlCol="0" anchor="t"/>
          <a:lstStyle/>
          <a:p>
            <a:pPr indent="0" marL="0">
              <a:lnSpc>
                <a:spcPts val="2500"/>
              </a:lnSpc>
              <a:buNone/>
            </a:pPr>
            <a:r>
              <a:rPr lang="en-US" sz="1650" dirty="0">
                <a:solidFill>
                  <a:srgbClr val="E2E6E9"/>
                </a:solidFill>
                <a:latin typeface="Source Sans Pro" pitchFamily="34" charset="0"/>
                <a:ea typeface="Source Sans Pro" pitchFamily="34" charset="-122"/>
                <a:cs typeface="Source Sans Pro" pitchFamily="34" charset="-120"/>
              </a:rPr>
              <a:t>Our income-based repayment plans allow students to pay a percentage of their post-graduation income, ensuring manageable monthly payments that don't hinder their financial stability.</a:t>
            </a:r>
            <a:endParaRPr lang="en-US" sz="1650" dirty="0"/>
          </a:p>
        </p:txBody>
      </p:sp>
      <p:sp>
        <p:nvSpPr>
          <p:cNvPr id="7" name="Shape 4"/>
          <p:cNvSpPr/>
          <p:nvPr/>
        </p:nvSpPr>
        <p:spPr>
          <a:xfrm>
            <a:off x="10166271" y="1998107"/>
            <a:ext cx="3708916" cy="3115747"/>
          </a:xfrm>
          <a:prstGeom prst="roundRect">
            <a:avLst>
              <a:gd name="adj" fmla="val 1039"/>
            </a:avLst>
          </a:prstGeom>
          <a:solidFill>
            <a:srgbClr val="303132"/>
          </a:solidFill>
          <a:ln/>
        </p:spPr>
      </p:sp>
      <p:sp>
        <p:nvSpPr>
          <p:cNvPr id="8" name="Text 5"/>
          <p:cNvSpPr/>
          <p:nvPr/>
        </p:nvSpPr>
        <p:spPr>
          <a:xfrm>
            <a:off x="10382012" y="2213848"/>
            <a:ext cx="3277433" cy="613172"/>
          </a:xfrm>
          <a:prstGeom prst="rect">
            <a:avLst/>
          </a:prstGeom>
          <a:noFill/>
          <a:ln/>
        </p:spPr>
        <p:txBody>
          <a:bodyPr wrap="square" lIns="0" tIns="0" rIns="0" bIns="0" rtlCol="0" anchor="t"/>
          <a:lstStyle/>
          <a:p>
            <a:pPr indent="0" marL="0">
              <a:lnSpc>
                <a:spcPts val="2400"/>
              </a:lnSpc>
              <a:buNone/>
            </a:pPr>
            <a:r>
              <a:rPr lang="en-US" sz="1900" b="1" spc="-19" kern="0" dirty="0">
                <a:solidFill>
                  <a:srgbClr val="E2E6E9"/>
                </a:solidFill>
                <a:latin typeface="Montserrat Bold" pitchFamily="34" charset="0"/>
                <a:ea typeface="Montserrat Bold" pitchFamily="34" charset="-122"/>
                <a:cs typeface="Montserrat Bold" pitchFamily="34" charset="-120"/>
              </a:rPr>
              <a:t>Deferred Payment Options</a:t>
            </a:r>
            <a:endParaRPr lang="en-US" sz="1900" dirty="0"/>
          </a:p>
        </p:txBody>
      </p:sp>
      <p:sp>
        <p:nvSpPr>
          <p:cNvPr id="9" name="Text 6"/>
          <p:cNvSpPr/>
          <p:nvPr/>
        </p:nvSpPr>
        <p:spPr>
          <a:xfrm>
            <a:off x="10382012" y="2956441"/>
            <a:ext cx="3277433" cy="1618059"/>
          </a:xfrm>
          <a:prstGeom prst="rect">
            <a:avLst/>
          </a:prstGeom>
          <a:noFill/>
          <a:ln/>
        </p:spPr>
        <p:txBody>
          <a:bodyPr wrap="square" lIns="0" tIns="0" rIns="0" bIns="0" rtlCol="0" anchor="t"/>
          <a:lstStyle/>
          <a:p>
            <a:pPr indent="0" marL="0">
              <a:lnSpc>
                <a:spcPts val="2500"/>
              </a:lnSpc>
              <a:buNone/>
            </a:pPr>
            <a:r>
              <a:rPr lang="en-US" sz="1650" dirty="0">
                <a:solidFill>
                  <a:srgbClr val="E2E6E9"/>
                </a:solidFill>
                <a:latin typeface="Source Sans Pro" pitchFamily="34" charset="0"/>
                <a:ea typeface="Source Sans Pro" pitchFamily="34" charset="-122"/>
                <a:cs typeface="Source Sans Pro" pitchFamily="34" charset="-120"/>
              </a:rPr>
              <a:t>Students can choose to defer payments until they graduate and secure employment, providing a grace period to focus on their studies and build their career.</a:t>
            </a:r>
            <a:endParaRPr lang="en-US" sz="1650" dirty="0"/>
          </a:p>
        </p:txBody>
      </p:sp>
      <p:sp>
        <p:nvSpPr>
          <p:cNvPr id="10" name="Shape 7"/>
          <p:cNvSpPr/>
          <p:nvPr/>
        </p:nvSpPr>
        <p:spPr>
          <a:xfrm>
            <a:off x="6241613" y="5329595"/>
            <a:ext cx="7633573" cy="1838325"/>
          </a:xfrm>
          <a:prstGeom prst="roundRect">
            <a:avLst>
              <a:gd name="adj" fmla="val 1761"/>
            </a:avLst>
          </a:prstGeom>
          <a:solidFill>
            <a:srgbClr val="303132"/>
          </a:solidFill>
          <a:ln/>
        </p:spPr>
      </p:sp>
      <p:sp>
        <p:nvSpPr>
          <p:cNvPr id="11" name="Text 8"/>
          <p:cNvSpPr/>
          <p:nvPr/>
        </p:nvSpPr>
        <p:spPr>
          <a:xfrm>
            <a:off x="6457355" y="5545336"/>
            <a:ext cx="3894058" cy="306586"/>
          </a:xfrm>
          <a:prstGeom prst="rect">
            <a:avLst/>
          </a:prstGeom>
          <a:noFill/>
          <a:ln/>
        </p:spPr>
        <p:txBody>
          <a:bodyPr wrap="none" lIns="0" tIns="0" rIns="0" bIns="0" rtlCol="0" anchor="t"/>
          <a:lstStyle/>
          <a:p>
            <a:pPr indent="0" marL="0">
              <a:lnSpc>
                <a:spcPts val="2400"/>
              </a:lnSpc>
              <a:buNone/>
            </a:pPr>
            <a:r>
              <a:rPr lang="en-US" sz="1900" b="1" spc="-19" kern="0" dirty="0">
                <a:solidFill>
                  <a:srgbClr val="E2E6E9"/>
                </a:solidFill>
                <a:latin typeface="Montserrat Bold" pitchFamily="34" charset="0"/>
                <a:ea typeface="Montserrat Bold" pitchFamily="34" charset="-122"/>
                <a:cs typeface="Montserrat Bold" pitchFamily="34" charset="-120"/>
              </a:rPr>
              <a:t>Tuition Financing Partnerships</a:t>
            </a:r>
            <a:endParaRPr lang="en-US" sz="1900" dirty="0"/>
          </a:p>
        </p:txBody>
      </p:sp>
      <p:sp>
        <p:nvSpPr>
          <p:cNvPr id="12" name="Text 9"/>
          <p:cNvSpPr/>
          <p:nvPr/>
        </p:nvSpPr>
        <p:spPr>
          <a:xfrm>
            <a:off x="6457355" y="5981343"/>
            <a:ext cx="7202091" cy="970836"/>
          </a:xfrm>
          <a:prstGeom prst="rect">
            <a:avLst/>
          </a:prstGeom>
          <a:noFill/>
          <a:ln/>
        </p:spPr>
        <p:txBody>
          <a:bodyPr wrap="square" lIns="0" tIns="0" rIns="0" bIns="0" rtlCol="0" anchor="t"/>
          <a:lstStyle/>
          <a:p>
            <a:pPr indent="0" marL="0">
              <a:lnSpc>
                <a:spcPts val="2500"/>
              </a:lnSpc>
              <a:buNone/>
            </a:pPr>
            <a:r>
              <a:rPr lang="en-US" sz="1650" dirty="0">
                <a:solidFill>
                  <a:srgbClr val="E2E6E9"/>
                </a:solidFill>
                <a:latin typeface="Source Sans Pro" pitchFamily="34" charset="0"/>
                <a:ea typeface="Source Sans Pro" pitchFamily="34" charset="-122"/>
                <a:cs typeface="Source Sans Pro" pitchFamily="34" charset="-120"/>
              </a:rPr>
              <a:t>We work closely with educational institutions to integrate our financing options into their existing tuition payment processes, streamlining access and convenience for students.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314"/>
          </a:xfrm>
          <a:prstGeom prst="rect">
            <a:avLst/>
          </a:prstGeom>
        </p:spPr>
      </p:pic>
      <p:sp>
        <p:nvSpPr>
          <p:cNvPr id="3" name="Text 0"/>
          <p:cNvSpPr/>
          <p:nvPr/>
        </p:nvSpPr>
        <p:spPr>
          <a:xfrm>
            <a:off x="611862" y="480655"/>
            <a:ext cx="7920276" cy="1489829"/>
          </a:xfrm>
          <a:prstGeom prst="rect">
            <a:avLst/>
          </a:prstGeom>
          <a:noFill/>
          <a:ln/>
        </p:spPr>
        <p:txBody>
          <a:bodyPr wrap="square" lIns="0" tIns="0" rIns="0" bIns="0" rtlCol="0" anchor="t"/>
          <a:lstStyle/>
          <a:p>
            <a:pPr indent="0" marL="0">
              <a:lnSpc>
                <a:spcPts val="3900"/>
              </a:lnSpc>
              <a:buNone/>
            </a:pPr>
            <a:r>
              <a:rPr lang="en-US" sz="3100" b="1" spc="-31" kern="0" dirty="0">
                <a:solidFill>
                  <a:srgbClr val="FFFFFF"/>
                </a:solidFill>
                <a:latin typeface="Montserrat Bold" pitchFamily="34" charset="0"/>
                <a:ea typeface="Montserrat Bold" pitchFamily="34" charset="-122"/>
                <a:cs typeface="Montserrat Bold" pitchFamily="34" charset="-120"/>
              </a:rPr>
              <a:t>Proven Track Record: Successful Implementation at Partner Institutions</a:t>
            </a:r>
            <a:endParaRPr lang="en-US" sz="3100" dirty="0"/>
          </a:p>
        </p:txBody>
      </p:sp>
      <p:pic>
        <p:nvPicPr>
          <p:cNvPr id="4" name="Image 1" descr="preencoded.png">    </p:cNvPr>
          <p:cNvPicPr>
            <a:picLocks noChangeAspect="1"/>
          </p:cNvPicPr>
          <p:nvPr/>
        </p:nvPicPr>
        <p:blipFill>
          <a:blip r:embed="rId2"/>
          <a:stretch>
            <a:fillRect/>
          </a:stretch>
        </p:blipFill>
        <p:spPr>
          <a:xfrm>
            <a:off x="611862" y="2232660"/>
            <a:ext cx="436959" cy="436959"/>
          </a:xfrm>
          <a:prstGeom prst="rect">
            <a:avLst/>
          </a:prstGeom>
        </p:spPr>
      </p:pic>
      <p:sp>
        <p:nvSpPr>
          <p:cNvPr id="5" name="Text 1"/>
          <p:cNvSpPr/>
          <p:nvPr/>
        </p:nvSpPr>
        <p:spPr>
          <a:xfrm>
            <a:off x="611862" y="2844403"/>
            <a:ext cx="2001083" cy="248364"/>
          </a:xfrm>
          <a:prstGeom prst="rect">
            <a:avLst/>
          </a:prstGeom>
          <a:noFill/>
          <a:ln/>
        </p:spPr>
        <p:txBody>
          <a:bodyPr wrap="none" lIns="0" tIns="0" rIns="0" bIns="0" rtlCol="0" anchor="t"/>
          <a:lstStyle/>
          <a:p>
            <a:pPr algn="l" indent="0" marL="0">
              <a:lnSpc>
                <a:spcPts val="1950"/>
              </a:lnSpc>
              <a:buNone/>
            </a:pPr>
            <a:r>
              <a:rPr lang="en-US" sz="1550" b="1" spc="-16" kern="0" dirty="0">
                <a:solidFill>
                  <a:srgbClr val="E2E6E9"/>
                </a:solidFill>
                <a:latin typeface="Montserrat Bold" pitchFamily="34" charset="0"/>
                <a:ea typeface="Montserrat Bold" pitchFamily="34" charset="-122"/>
                <a:cs typeface="Montserrat Bold" pitchFamily="34" charset="-120"/>
              </a:rPr>
              <a:t>Partner Institutions</a:t>
            </a:r>
            <a:endParaRPr lang="en-US" sz="1550" dirty="0"/>
          </a:p>
        </p:txBody>
      </p:sp>
      <p:sp>
        <p:nvSpPr>
          <p:cNvPr id="6" name="Text 2"/>
          <p:cNvSpPr/>
          <p:nvPr/>
        </p:nvSpPr>
        <p:spPr>
          <a:xfrm>
            <a:off x="611862" y="3197662"/>
            <a:ext cx="7920276" cy="524351"/>
          </a:xfrm>
          <a:prstGeom prst="rect">
            <a:avLst/>
          </a:prstGeom>
          <a:noFill/>
          <a:ln/>
        </p:spPr>
        <p:txBody>
          <a:bodyPr wrap="square" lIns="0" tIns="0" rIns="0" bIns="0" rtlCol="0" anchor="t"/>
          <a:lstStyle/>
          <a:p>
            <a:pPr algn="l" indent="0" marL="0">
              <a:lnSpc>
                <a:spcPts val="2050"/>
              </a:lnSpc>
              <a:buNone/>
            </a:pPr>
            <a:r>
              <a:rPr lang="en-US" sz="1350" dirty="0">
                <a:solidFill>
                  <a:srgbClr val="E2E6E9"/>
                </a:solidFill>
                <a:latin typeface="Source Sans Pro" pitchFamily="34" charset="0"/>
                <a:ea typeface="Source Sans Pro" pitchFamily="34" charset="-122"/>
                <a:cs typeface="Source Sans Pro" pitchFamily="34" charset="-120"/>
              </a:rPr>
              <a:t>EduDebt Relief looks forward to partner with several reputable educational institutions, demonstrating the effectiveness of our financing model and its positive impact on student outcomes.</a:t>
            </a:r>
            <a:endParaRPr lang="en-US" sz="1350" dirty="0"/>
          </a:p>
        </p:txBody>
      </p:sp>
      <p:pic>
        <p:nvPicPr>
          <p:cNvPr id="7" name="Image 2" descr="preencoded.png">    </p:cNvPr>
          <p:cNvPicPr>
            <a:picLocks noChangeAspect="1"/>
          </p:cNvPicPr>
          <p:nvPr/>
        </p:nvPicPr>
        <p:blipFill>
          <a:blip r:embed="rId3"/>
          <a:stretch>
            <a:fillRect/>
          </a:stretch>
        </p:blipFill>
        <p:spPr>
          <a:xfrm>
            <a:off x="611862" y="4246483"/>
            <a:ext cx="436959" cy="436959"/>
          </a:xfrm>
          <a:prstGeom prst="rect">
            <a:avLst/>
          </a:prstGeom>
        </p:spPr>
      </p:pic>
      <p:sp>
        <p:nvSpPr>
          <p:cNvPr id="8" name="Text 3"/>
          <p:cNvSpPr/>
          <p:nvPr/>
        </p:nvSpPr>
        <p:spPr>
          <a:xfrm>
            <a:off x="611862" y="4858226"/>
            <a:ext cx="2195870" cy="248364"/>
          </a:xfrm>
          <a:prstGeom prst="rect">
            <a:avLst/>
          </a:prstGeom>
          <a:noFill/>
          <a:ln/>
        </p:spPr>
        <p:txBody>
          <a:bodyPr wrap="none" lIns="0" tIns="0" rIns="0" bIns="0" rtlCol="0" anchor="t"/>
          <a:lstStyle/>
          <a:p>
            <a:pPr algn="l" indent="0" marL="0">
              <a:lnSpc>
                <a:spcPts val="1950"/>
              </a:lnSpc>
              <a:buNone/>
            </a:pPr>
            <a:r>
              <a:rPr lang="en-US" sz="1550" b="1" spc="-16" kern="0" dirty="0">
                <a:solidFill>
                  <a:srgbClr val="E2E6E9"/>
                </a:solidFill>
                <a:latin typeface="Montserrat Bold" pitchFamily="34" charset="0"/>
                <a:ea typeface="Montserrat Bold" pitchFamily="34" charset="-122"/>
                <a:cs typeface="Montserrat Bold" pitchFamily="34" charset="-120"/>
              </a:rPr>
              <a:t>Increased Enrollment</a:t>
            </a:r>
            <a:endParaRPr lang="en-US" sz="1550" dirty="0"/>
          </a:p>
        </p:txBody>
      </p:sp>
      <p:sp>
        <p:nvSpPr>
          <p:cNvPr id="9" name="Text 4"/>
          <p:cNvSpPr/>
          <p:nvPr/>
        </p:nvSpPr>
        <p:spPr>
          <a:xfrm>
            <a:off x="611862" y="5211485"/>
            <a:ext cx="7920276" cy="524351"/>
          </a:xfrm>
          <a:prstGeom prst="rect">
            <a:avLst/>
          </a:prstGeom>
          <a:noFill/>
          <a:ln/>
        </p:spPr>
        <p:txBody>
          <a:bodyPr wrap="square" lIns="0" tIns="0" rIns="0" bIns="0" rtlCol="0" anchor="t"/>
          <a:lstStyle/>
          <a:p>
            <a:pPr algn="l" indent="0" marL="0">
              <a:lnSpc>
                <a:spcPts val="2050"/>
              </a:lnSpc>
              <a:buNone/>
            </a:pPr>
            <a:r>
              <a:rPr lang="en-US" sz="1350" dirty="0">
                <a:solidFill>
                  <a:srgbClr val="E2E6E9"/>
                </a:solidFill>
                <a:latin typeface="Source Sans Pro" pitchFamily="34" charset="0"/>
                <a:ea typeface="Source Sans Pro" pitchFamily="34" charset="-122"/>
                <a:cs typeface="Source Sans Pro" pitchFamily="34" charset="-120"/>
              </a:rPr>
              <a:t>Our financing options shall result in increased enrollment rates at partner institutions, demonstrating a strong demand for accessible tuition financing.</a:t>
            </a:r>
            <a:endParaRPr lang="en-US" sz="1350" dirty="0"/>
          </a:p>
        </p:txBody>
      </p:sp>
      <p:pic>
        <p:nvPicPr>
          <p:cNvPr id="10" name="Image 3" descr="preencoded.png">    </p:cNvPr>
          <p:cNvPicPr>
            <a:picLocks noChangeAspect="1"/>
          </p:cNvPicPr>
          <p:nvPr/>
        </p:nvPicPr>
        <p:blipFill>
          <a:blip r:embed="rId4"/>
          <a:stretch>
            <a:fillRect/>
          </a:stretch>
        </p:blipFill>
        <p:spPr>
          <a:xfrm>
            <a:off x="611862" y="6260306"/>
            <a:ext cx="436959" cy="436959"/>
          </a:xfrm>
          <a:prstGeom prst="rect">
            <a:avLst/>
          </a:prstGeom>
        </p:spPr>
      </p:pic>
      <p:sp>
        <p:nvSpPr>
          <p:cNvPr id="11" name="Text 5"/>
          <p:cNvSpPr/>
          <p:nvPr/>
        </p:nvSpPr>
        <p:spPr>
          <a:xfrm>
            <a:off x="611862" y="6872049"/>
            <a:ext cx="2808208" cy="248364"/>
          </a:xfrm>
          <a:prstGeom prst="rect">
            <a:avLst/>
          </a:prstGeom>
          <a:noFill/>
          <a:ln/>
        </p:spPr>
        <p:txBody>
          <a:bodyPr wrap="none" lIns="0" tIns="0" rIns="0" bIns="0" rtlCol="0" anchor="t"/>
          <a:lstStyle/>
          <a:p>
            <a:pPr algn="l" indent="0" marL="0">
              <a:lnSpc>
                <a:spcPts val="1950"/>
              </a:lnSpc>
              <a:buNone/>
            </a:pPr>
            <a:r>
              <a:rPr lang="en-US" sz="1550" b="1" spc="-16" kern="0" dirty="0">
                <a:solidFill>
                  <a:srgbClr val="E2E6E9"/>
                </a:solidFill>
                <a:latin typeface="Montserrat Bold" pitchFamily="34" charset="0"/>
                <a:ea typeface="Montserrat Bold" pitchFamily="34" charset="-122"/>
                <a:cs typeface="Montserrat Bold" pitchFamily="34" charset="-120"/>
              </a:rPr>
              <a:t>Improved Graduation Rates</a:t>
            </a:r>
            <a:endParaRPr lang="en-US" sz="1550" dirty="0"/>
          </a:p>
        </p:txBody>
      </p:sp>
      <p:sp>
        <p:nvSpPr>
          <p:cNvPr id="12" name="Text 6"/>
          <p:cNvSpPr/>
          <p:nvPr/>
        </p:nvSpPr>
        <p:spPr>
          <a:xfrm>
            <a:off x="611862" y="7225308"/>
            <a:ext cx="7920276" cy="524351"/>
          </a:xfrm>
          <a:prstGeom prst="rect">
            <a:avLst/>
          </a:prstGeom>
          <a:noFill/>
          <a:ln/>
        </p:spPr>
        <p:txBody>
          <a:bodyPr wrap="square" lIns="0" tIns="0" rIns="0" bIns="0" rtlCol="0" anchor="t"/>
          <a:lstStyle/>
          <a:p>
            <a:pPr algn="l" indent="0" marL="0">
              <a:lnSpc>
                <a:spcPts val="2050"/>
              </a:lnSpc>
              <a:buNone/>
            </a:pPr>
            <a:r>
              <a:rPr lang="en-US" sz="1350" dirty="0">
                <a:solidFill>
                  <a:srgbClr val="E2E6E9"/>
                </a:solidFill>
                <a:latin typeface="Source Sans Pro" pitchFamily="34" charset="0"/>
                <a:ea typeface="Source Sans Pro" pitchFamily="34" charset="-122"/>
                <a:cs typeface="Source Sans Pro" pitchFamily="34" charset="-120"/>
              </a:rPr>
              <a:t>By reducing financial stress, our program has led to improved graduation rates at partner institutions, contributing to student success and long-term career prospects.</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396621" y="768191"/>
            <a:ext cx="9494758" cy="1199674"/>
          </a:xfrm>
          <a:prstGeom prst="rect">
            <a:avLst/>
          </a:prstGeom>
          <a:noFill/>
          <a:ln/>
        </p:spPr>
        <p:txBody>
          <a:bodyPr wrap="square" lIns="0" tIns="0" rIns="0" bIns="0" rtlCol="0" anchor="t"/>
          <a:lstStyle/>
          <a:p>
            <a:pPr indent="0" marL="0">
              <a:lnSpc>
                <a:spcPts val="4700"/>
              </a:lnSpc>
              <a:buNone/>
            </a:pPr>
            <a:r>
              <a:rPr lang="en-US" sz="3750" b="1" spc="-38" kern="0" dirty="0">
                <a:solidFill>
                  <a:srgbClr val="FFFFFF"/>
                </a:solidFill>
                <a:latin typeface="Montserrat Bold" pitchFamily="34" charset="0"/>
                <a:ea typeface="Montserrat Bold" pitchFamily="34" charset="-122"/>
                <a:cs typeface="Montserrat Bold" pitchFamily="34" charset="-120"/>
              </a:rPr>
              <a:t>Competitive Advantage: Innovative Approach and Dedicated Team</a:t>
            </a:r>
            <a:endParaRPr lang="en-US" sz="3750" dirty="0"/>
          </a:p>
        </p:txBody>
      </p:sp>
      <p:pic>
        <p:nvPicPr>
          <p:cNvPr id="4" name="Image 1" descr="preencoded.png">    </p:cNvPr>
          <p:cNvPicPr>
            <a:picLocks noChangeAspect="1"/>
          </p:cNvPicPr>
          <p:nvPr/>
        </p:nvPicPr>
        <p:blipFill>
          <a:blip r:embed="rId2"/>
          <a:stretch>
            <a:fillRect/>
          </a:stretch>
        </p:blipFill>
        <p:spPr>
          <a:xfrm>
            <a:off x="4396621" y="2284571"/>
            <a:ext cx="1055727" cy="1689140"/>
          </a:xfrm>
          <a:prstGeom prst="rect">
            <a:avLst/>
          </a:prstGeom>
        </p:spPr>
      </p:pic>
      <p:sp>
        <p:nvSpPr>
          <p:cNvPr id="5" name="Text 1"/>
          <p:cNvSpPr/>
          <p:nvPr/>
        </p:nvSpPr>
        <p:spPr>
          <a:xfrm>
            <a:off x="5769054" y="2495669"/>
            <a:ext cx="3420189" cy="299799"/>
          </a:xfrm>
          <a:prstGeom prst="rect">
            <a:avLst/>
          </a:prstGeom>
          <a:noFill/>
          <a:ln/>
        </p:spPr>
        <p:txBody>
          <a:bodyPr wrap="none" lIns="0" tIns="0" rIns="0" bIns="0" rtlCol="0" anchor="t"/>
          <a:lstStyle/>
          <a:p>
            <a:pPr algn="l" indent="0" marL="0">
              <a:lnSpc>
                <a:spcPts val="2350"/>
              </a:lnSpc>
              <a:buNone/>
            </a:pPr>
            <a:r>
              <a:rPr lang="en-US" sz="1850" b="1" spc="-19" kern="0" dirty="0">
                <a:solidFill>
                  <a:srgbClr val="E2E6E9"/>
                </a:solidFill>
                <a:latin typeface="Montserrat Bold" pitchFamily="34" charset="0"/>
                <a:ea typeface="Montserrat Bold" pitchFamily="34" charset="-122"/>
                <a:cs typeface="Montserrat Bold" pitchFamily="34" charset="-120"/>
              </a:rPr>
              <a:t>Innovative Financing Model</a:t>
            </a:r>
            <a:endParaRPr lang="en-US" sz="1850" dirty="0"/>
          </a:p>
        </p:txBody>
      </p:sp>
      <p:sp>
        <p:nvSpPr>
          <p:cNvPr id="6" name="Text 2"/>
          <p:cNvSpPr/>
          <p:nvPr/>
        </p:nvSpPr>
        <p:spPr>
          <a:xfrm>
            <a:off x="5769054" y="2922151"/>
            <a:ext cx="8122325" cy="633174"/>
          </a:xfrm>
          <a:prstGeom prst="rect">
            <a:avLst/>
          </a:prstGeom>
          <a:noFill/>
          <a:ln/>
        </p:spPr>
        <p:txBody>
          <a:bodyPr wrap="square" lIns="0" tIns="0" rIns="0" bIns="0" rtlCol="0" anchor="t"/>
          <a:lstStyle/>
          <a:p>
            <a:pPr algn="l" indent="0" marL="0">
              <a:lnSpc>
                <a:spcPts val="2450"/>
              </a:lnSpc>
              <a:buNone/>
            </a:pPr>
            <a:r>
              <a:rPr lang="en-US" sz="1650" dirty="0">
                <a:solidFill>
                  <a:srgbClr val="E2E6E9"/>
                </a:solidFill>
                <a:latin typeface="Source Sans Pro" pitchFamily="34" charset="0"/>
                <a:ea typeface="Source Sans Pro" pitchFamily="34" charset="-122"/>
                <a:cs typeface="Source Sans Pro" pitchFamily="34" charset="-120"/>
              </a:rPr>
              <a:t>EduDebt Relief will offer a unique and innovative approach to tuition financing, addressing the specific challenges faced by students and ensuring long-term financial stability.</a:t>
            </a:r>
            <a:endParaRPr lang="en-US" sz="1650" dirty="0"/>
          </a:p>
        </p:txBody>
      </p:sp>
      <p:pic>
        <p:nvPicPr>
          <p:cNvPr id="7" name="Image 2" descr="preencoded.png">    </p:cNvPr>
          <p:cNvPicPr>
            <a:picLocks noChangeAspect="1"/>
          </p:cNvPicPr>
          <p:nvPr/>
        </p:nvPicPr>
        <p:blipFill>
          <a:blip r:embed="rId3"/>
          <a:stretch>
            <a:fillRect/>
          </a:stretch>
        </p:blipFill>
        <p:spPr>
          <a:xfrm>
            <a:off x="4396621" y="3973711"/>
            <a:ext cx="1055727" cy="1798439"/>
          </a:xfrm>
          <a:prstGeom prst="rect">
            <a:avLst/>
          </a:prstGeom>
        </p:spPr>
      </p:pic>
      <p:sp>
        <p:nvSpPr>
          <p:cNvPr id="8" name="Text 3"/>
          <p:cNvSpPr/>
          <p:nvPr/>
        </p:nvSpPr>
        <p:spPr>
          <a:xfrm>
            <a:off x="5769054" y="4184809"/>
            <a:ext cx="2399347" cy="299799"/>
          </a:xfrm>
          <a:prstGeom prst="rect">
            <a:avLst/>
          </a:prstGeom>
          <a:noFill/>
          <a:ln/>
        </p:spPr>
        <p:txBody>
          <a:bodyPr wrap="none" lIns="0" tIns="0" rIns="0" bIns="0" rtlCol="0" anchor="t"/>
          <a:lstStyle/>
          <a:p>
            <a:pPr algn="l" indent="0" marL="0">
              <a:lnSpc>
                <a:spcPts val="2350"/>
              </a:lnSpc>
              <a:buNone/>
            </a:pPr>
            <a:r>
              <a:rPr lang="en-US" sz="1850" b="1" spc="-19" kern="0" dirty="0">
                <a:solidFill>
                  <a:srgbClr val="E2E6E9"/>
                </a:solidFill>
                <a:latin typeface="Montserrat Bold" pitchFamily="34" charset="0"/>
                <a:ea typeface="Montserrat Bold" pitchFamily="34" charset="-122"/>
                <a:cs typeface="Montserrat Bold" pitchFamily="34" charset="-120"/>
              </a:rPr>
              <a:t>Dedicated Team</a:t>
            </a:r>
            <a:endParaRPr lang="en-US" sz="1850" dirty="0"/>
          </a:p>
        </p:txBody>
      </p:sp>
      <p:sp>
        <p:nvSpPr>
          <p:cNvPr id="9" name="Text 4"/>
          <p:cNvSpPr/>
          <p:nvPr/>
        </p:nvSpPr>
        <p:spPr>
          <a:xfrm>
            <a:off x="5769054" y="4611291"/>
            <a:ext cx="8122325" cy="949762"/>
          </a:xfrm>
          <a:prstGeom prst="rect">
            <a:avLst/>
          </a:prstGeom>
          <a:noFill/>
          <a:ln/>
        </p:spPr>
        <p:txBody>
          <a:bodyPr wrap="square" lIns="0" tIns="0" rIns="0" bIns="0" rtlCol="0" anchor="t"/>
          <a:lstStyle/>
          <a:p>
            <a:pPr algn="l" indent="0" marL="0">
              <a:lnSpc>
                <a:spcPts val="2450"/>
              </a:lnSpc>
              <a:buNone/>
            </a:pPr>
            <a:r>
              <a:rPr lang="en-US" sz="1650" dirty="0">
                <a:solidFill>
                  <a:srgbClr val="E2E6E9"/>
                </a:solidFill>
                <a:latin typeface="Source Sans Pro" pitchFamily="34" charset="0"/>
                <a:ea typeface="Source Sans Pro" pitchFamily="34" charset="-122"/>
                <a:cs typeface="Source Sans Pro" pitchFamily="34" charset="-120"/>
              </a:rPr>
              <a:t>We have assembled a highly skilled and dedicated team of professionals with extensive experience in education, finance, and technology, committed to delivering a seamless and supportive experience for students.</a:t>
            </a:r>
            <a:endParaRPr lang="en-US" sz="1650" dirty="0"/>
          </a:p>
        </p:txBody>
      </p:sp>
      <p:pic>
        <p:nvPicPr>
          <p:cNvPr id="10" name="Image 3" descr="preencoded.png">    </p:cNvPr>
          <p:cNvPicPr>
            <a:picLocks noChangeAspect="1"/>
          </p:cNvPicPr>
          <p:nvPr/>
        </p:nvPicPr>
        <p:blipFill>
          <a:blip r:embed="rId4"/>
          <a:stretch>
            <a:fillRect/>
          </a:stretch>
        </p:blipFill>
        <p:spPr>
          <a:xfrm>
            <a:off x="4396621" y="5772150"/>
            <a:ext cx="1055727" cy="1689140"/>
          </a:xfrm>
          <a:prstGeom prst="rect">
            <a:avLst/>
          </a:prstGeom>
        </p:spPr>
      </p:pic>
      <p:sp>
        <p:nvSpPr>
          <p:cNvPr id="11" name="Text 5"/>
          <p:cNvSpPr/>
          <p:nvPr/>
        </p:nvSpPr>
        <p:spPr>
          <a:xfrm>
            <a:off x="5769054" y="5983248"/>
            <a:ext cx="3680341" cy="299799"/>
          </a:xfrm>
          <a:prstGeom prst="rect">
            <a:avLst/>
          </a:prstGeom>
          <a:noFill/>
          <a:ln/>
        </p:spPr>
        <p:txBody>
          <a:bodyPr wrap="none" lIns="0" tIns="0" rIns="0" bIns="0" rtlCol="0" anchor="t"/>
          <a:lstStyle/>
          <a:p>
            <a:pPr algn="l" indent="0" marL="0">
              <a:lnSpc>
                <a:spcPts val="2350"/>
              </a:lnSpc>
              <a:buNone/>
            </a:pPr>
            <a:r>
              <a:rPr lang="en-US" sz="1850" b="1" spc="-19" kern="0" dirty="0">
                <a:solidFill>
                  <a:srgbClr val="E2E6E9"/>
                </a:solidFill>
                <a:latin typeface="Montserrat Bold" pitchFamily="34" charset="0"/>
                <a:ea typeface="Montserrat Bold" pitchFamily="34" charset="-122"/>
                <a:cs typeface="Montserrat Bold" pitchFamily="34" charset="-120"/>
              </a:rPr>
              <a:t>Technology-Enabled Platform</a:t>
            </a:r>
            <a:endParaRPr lang="en-US" sz="1850" dirty="0"/>
          </a:p>
        </p:txBody>
      </p:sp>
      <p:sp>
        <p:nvSpPr>
          <p:cNvPr id="12" name="Text 6"/>
          <p:cNvSpPr/>
          <p:nvPr/>
        </p:nvSpPr>
        <p:spPr>
          <a:xfrm>
            <a:off x="5769054" y="6409730"/>
            <a:ext cx="8122325" cy="633174"/>
          </a:xfrm>
          <a:prstGeom prst="rect">
            <a:avLst/>
          </a:prstGeom>
          <a:noFill/>
          <a:ln/>
        </p:spPr>
        <p:txBody>
          <a:bodyPr wrap="square" lIns="0" tIns="0" rIns="0" bIns="0" rtlCol="0" anchor="t"/>
          <a:lstStyle/>
          <a:p>
            <a:pPr algn="l" indent="0" marL="0">
              <a:lnSpc>
                <a:spcPts val="2450"/>
              </a:lnSpc>
              <a:buNone/>
            </a:pPr>
            <a:r>
              <a:rPr lang="en-US" sz="1650" dirty="0">
                <a:solidFill>
                  <a:srgbClr val="E2E6E9"/>
                </a:solidFill>
                <a:latin typeface="Source Sans Pro" pitchFamily="34" charset="0"/>
                <a:ea typeface="Source Sans Pro" pitchFamily="34" charset="-122"/>
                <a:cs typeface="Source Sans Pro" pitchFamily="34" charset="-120"/>
              </a:rPr>
              <a:t>Our user-friendly and secure online platform simplifies the application process, ensuring efficiency and transparency throughout the entire financing journey.</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8899" y="941546"/>
            <a:ext cx="13165336" cy="583525"/>
          </a:xfrm>
          <a:prstGeom prst="rect">
            <a:avLst/>
          </a:prstGeom>
          <a:noFill/>
          <a:ln/>
        </p:spPr>
        <p:txBody>
          <a:bodyPr wrap="none" lIns="0" tIns="0" rIns="0" bIns="0" rtlCol="0" anchor="t"/>
          <a:lstStyle/>
          <a:p>
            <a:pPr indent="0" marL="0">
              <a:lnSpc>
                <a:spcPts val="4550"/>
              </a:lnSpc>
              <a:buNone/>
            </a:pPr>
            <a:r>
              <a:rPr lang="en-US" sz="3650" b="1" spc="-37" kern="0" dirty="0">
                <a:solidFill>
                  <a:srgbClr val="FFFFFF"/>
                </a:solidFill>
                <a:latin typeface="Montserrat Bold" pitchFamily="34" charset="0"/>
                <a:ea typeface="Montserrat Bold" pitchFamily="34" charset="-122"/>
                <a:cs typeface="Montserrat Bold" pitchFamily="34" charset="-120"/>
              </a:rPr>
              <a:t>The Path Forward: Securing Funds to Scale Our Impact</a:t>
            </a:r>
            <a:endParaRPr lang="en-US" sz="3650" dirty="0"/>
          </a:p>
        </p:txBody>
      </p:sp>
      <p:pic>
        <p:nvPicPr>
          <p:cNvPr id="3" name="Image 0" descr="preencoded.png">    </p:cNvPr>
          <p:cNvPicPr>
            <a:picLocks noChangeAspect="1"/>
          </p:cNvPicPr>
          <p:nvPr/>
        </p:nvPicPr>
        <p:blipFill>
          <a:blip r:embed="rId1"/>
          <a:stretch>
            <a:fillRect/>
          </a:stretch>
        </p:blipFill>
        <p:spPr>
          <a:xfrm>
            <a:off x="2928580" y="1935837"/>
            <a:ext cx="2176701" cy="1749862"/>
          </a:xfrm>
          <a:prstGeom prst="rect">
            <a:avLst/>
          </a:prstGeom>
        </p:spPr>
      </p:pic>
      <p:sp>
        <p:nvSpPr>
          <p:cNvPr id="4" name="Text 1"/>
          <p:cNvSpPr/>
          <p:nvPr/>
        </p:nvSpPr>
        <p:spPr>
          <a:xfrm>
            <a:off x="3967758" y="2849761"/>
            <a:ext cx="98108" cy="385167"/>
          </a:xfrm>
          <a:prstGeom prst="rect">
            <a:avLst/>
          </a:prstGeom>
          <a:noFill/>
          <a:ln/>
        </p:spPr>
        <p:txBody>
          <a:bodyPr wrap="none" lIns="0" tIns="0" rIns="0" bIns="0" rtlCol="0" anchor="t"/>
          <a:lstStyle/>
          <a:p>
            <a:pPr algn="ctr" indent="0" marL="0">
              <a:lnSpc>
                <a:spcPts val="3000"/>
              </a:lnSpc>
              <a:buNone/>
            </a:pPr>
            <a:r>
              <a:rPr lang="en-US" sz="2000" b="1" spc="-20" kern="0" dirty="0">
                <a:solidFill>
                  <a:srgbClr val="E2E6E9"/>
                </a:solidFill>
                <a:latin typeface="Montserrat Bold" pitchFamily="34" charset="0"/>
                <a:ea typeface="Montserrat Bold" pitchFamily="34" charset="-122"/>
                <a:cs typeface="Montserrat Bold" pitchFamily="34" charset="-120"/>
              </a:rPr>
              <a:t>1</a:t>
            </a:r>
            <a:endParaRPr lang="en-US" sz="2000" dirty="0"/>
          </a:p>
        </p:txBody>
      </p:sp>
      <p:sp>
        <p:nvSpPr>
          <p:cNvPr id="5" name="Text 2"/>
          <p:cNvSpPr/>
          <p:nvPr/>
        </p:nvSpPr>
        <p:spPr>
          <a:xfrm>
            <a:off x="5310664" y="2295168"/>
            <a:ext cx="2334220" cy="291822"/>
          </a:xfrm>
          <a:prstGeom prst="rect">
            <a:avLst/>
          </a:prstGeom>
          <a:noFill/>
          <a:ln/>
        </p:spPr>
        <p:txBody>
          <a:bodyPr wrap="none" lIns="0" tIns="0" rIns="0" bIns="0" rtlCol="0" anchor="t"/>
          <a:lstStyle/>
          <a:p>
            <a:pPr algn="l" indent="0" marL="0">
              <a:lnSpc>
                <a:spcPts val="2250"/>
              </a:lnSpc>
              <a:buNone/>
            </a:pPr>
            <a:r>
              <a:rPr lang="en-US" sz="1800" b="1" spc="-18" kern="0" dirty="0">
                <a:solidFill>
                  <a:srgbClr val="E2E6E9"/>
                </a:solidFill>
                <a:latin typeface="Montserrat Bold" pitchFamily="34" charset="0"/>
                <a:ea typeface="Montserrat Bold" pitchFamily="34" charset="-122"/>
                <a:cs typeface="Montserrat Bold" pitchFamily="34" charset="-120"/>
              </a:rPr>
              <a:t>Secure Funding</a:t>
            </a:r>
            <a:endParaRPr lang="en-US" sz="1800" dirty="0"/>
          </a:p>
        </p:txBody>
      </p:sp>
      <p:sp>
        <p:nvSpPr>
          <p:cNvPr id="6" name="Text 3"/>
          <p:cNvSpPr/>
          <p:nvPr/>
        </p:nvSpPr>
        <p:spPr>
          <a:xfrm>
            <a:off x="5310664" y="2710220"/>
            <a:ext cx="8395454" cy="616029"/>
          </a:xfrm>
          <a:prstGeom prst="rect">
            <a:avLst/>
          </a:prstGeom>
          <a:noFill/>
          <a:ln/>
        </p:spPr>
        <p:txBody>
          <a:bodyPr wrap="square" lIns="0" tIns="0" rIns="0" bIns="0" rtlCol="0" anchor="t"/>
          <a:lstStyle/>
          <a:p>
            <a:pPr algn="l" indent="0" marL="0">
              <a:lnSpc>
                <a:spcPts val="2400"/>
              </a:lnSpc>
              <a:buNone/>
            </a:pPr>
            <a:r>
              <a:rPr lang="en-US" sz="1600" dirty="0">
                <a:solidFill>
                  <a:srgbClr val="E2E6E9"/>
                </a:solidFill>
                <a:latin typeface="Source Sans Pro" pitchFamily="34" charset="0"/>
                <a:ea typeface="Source Sans Pro" pitchFamily="34" charset="-122"/>
                <a:cs typeface="Source Sans Pro" pitchFamily="34" charset="-120"/>
              </a:rPr>
              <a:t>EduDebt Relief is seeking funding to expand our operations, reach more educational institutions, and provide accessible tuition financing to a wider student population.</a:t>
            </a:r>
            <a:endParaRPr lang="en-US" sz="1600" dirty="0"/>
          </a:p>
        </p:txBody>
      </p:sp>
      <p:sp>
        <p:nvSpPr>
          <p:cNvPr id="7" name="Shape 4"/>
          <p:cNvSpPr/>
          <p:nvPr/>
        </p:nvSpPr>
        <p:spPr>
          <a:xfrm>
            <a:off x="5156597" y="3701772"/>
            <a:ext cx="8703588" cy="11430"/>
          </a:xfrm>
          <a:prstGeom prst="roundRect">
            <a:avLst>
              <a:gd name="adj" fmla="val 269572"/>
            </a:avLst>
          </a:prstGeom>
          <a:solidFill>
            <a:srgbClr val="494A4B"/>
          </a:solidFill>
          <a:ln/>
        </p:spPr>
      </p:sp>
      <p:pic>
        <p:nvPicPr>
          <p:cNvPr id="8" name="Image 1" descr="preencoded.png">    </p:cNvPr>
          <p:cNvPicPr>
            <a:picLocks noChangeAspect="1"/>
          </p:cNvPicPr>
          <p:nvPr/>
        </p:nvPicPr>
        <p:blipFill>
          <a:blip r:embed="rId2"/>
          <a:stretch>
            <a:fillRect/>
          </a:stretch>
        </p:blipFill>
        <p:spPr>
          <a:xfrm>
            <a:off x="1840230" y="3737015"/>
            <a:ext cx="4353520" cy="1749862"/>
          </a:xfrm>
          <a:prstGeom prst="rect">
            <a:avLst/>
          </a:prstGeom>
        </p:spPr>
      </p:pic>
      <p:sp>
        <p:nvSpPr>
          <p:cNvPr id="9" name="Text 5"/>
          <p:cNvSpPr/>
          <p:nvPr/>
        </p:nvSpPr>
        <p:spPr>
          <a:xfrm>
            <a:off x="3942398" y="4419362"/>
            <a:ext cx="148947" cy="385167"/>
          </a:xfrm>
          <a:prstGeom prst="rect">
            <a:avLst/>
          </a:prstGeom>
          <a:noFill/>
          <a:ln/>
        </p:spPr>
        <p:txBody>
          <a:bodyPr wrap="none" lIns="0" tIns="0" rIns="0" bIns="0" rtlCol="0" anchor="t"/>
          <a:lstStyle/>
          <a:p>
            <a:pPr algn="ctr" indent="0" marL="0">
              <a:lnSpc>
                <a:spcPts val="3000"/>
              </a:lnSpc>
              <a:buNone/>
            </a:pPr>
            <a:r>
              <a:rPr lang="en-US" sz="2000" b="1" spc="-20" kern="0" dirty="0">
                <a:solidFill>
                  <a:srgbClr val="E2E6E9"/>
                </a:solidFill>
                <a:latin typeface="Montserrat Bold" pitchFamily="34" charset="0"/>
                <a:ea typeface="Montserrat Bold" pitchFamily="34" charset="-122"/>
                <a:cs typeface="Montserrat Bold" pitchFamily="34" charset="-120"/>
              </a:rPr>
              <a:t>2</a:t>
            </a:r>
            <a:endParaRPr lang="en-US" sz="2000" dirty="0"/>
          </a:p>
        </p:txBody>
      </p:sp>
      <p:sp>
        <p:nvSpPr>
          <p:cNvPr id="10" name="Text 6"/>
          <p:cNvSpPr/>
          <p:nvPr/>
        </p:nvSpPr>
        <p:spPr>
          <a:xfrm>
            <a:off x="6399133" y="3942398"/>
            <a:ext cx="2509361" cy="291822"/>
          </a:xfrm>
          <a:prstGeom prst="rect">
            <a:avLst/>
          </a:prstGeom>
          <a:noFill/>
          <a:ln/>
        </p:spPr>
        <p:txBody>
          <a:bodyPr wrap="none" lIns="0" tIns="0" rIns="0" bIns="0" rtlCol="0" anchor="t"/>
          <a:lstStyle/>
          <a:p>
            <a:pPr algn="l" indent="0" marL="0">
              <a:lnSpc>
                <a:spcPts val="2250"/>
              </a:lnSpc>
              <a:buNone/>
            </a:pPr>
            <a:r>
              <a:rPr lang="en-US" sz="1800" b="1" spc="-18" kern="0" dirty="0">
                <a:solidFill>
                  <a:srgbClr val="E2E6E9"/>
                </a:solidFill>
                <a:latin typeface="Montserrat Bold" pitchFamily="34" charset="0"/>
                <a:ea typeface="Montserrat Bold" pitchFamily="34" charset="-122"/>
                <a:cs typeface="Montserrat Bold" pitchFamily="34" charset="-120"/>
              </a:rPr>
              <a:t>Expand Partnerships</a:t>
            </a:r>
            <a:endParaRPr lang="en-US" sz="1800" dirty="0"/>
          </a:p>
        </p:txBody>
      </p:sp>
      <p:sp>
        <p:nvSpPr>
          <p:cNvPr id="11" name="Text 7"/>
          <p:cNvSpPr/>
          <p:nvPr/>
        </p:nvSpPr>
        <p:spPr>
          <a:xfrm>
            <a:off x="6399133" y="4357449"/>
            <a:ext cx="7306985" cy="924044"/>
          </a:xfrm>
          <a:prstGeom prst="rect">
            <a:avLst/>
          </a:prstGeom>
          <a:noFill/>
          <a:ln/>
        </p:spPr>
        <p:txBody>
          <a:bodyPr wrap="square" lIns="0" tIns="0" rIns="0" bIns="0" rtlCol="0" anchor="t"/>
          <a:lstStyle/>
          <a:p>
            <a:pPr algn="l" indent="0" marL="0">
              <a:lnSpc>
                <a:spcPts val="2400"/>
              </a:lnSpc>
              <a:buNone/>
            </a:pPr>
            <a:r>
              <a:rPr lang="en-US" sz="1600" dirty="0">
                <a:solidFill>
                  <a:srgbClr val="E2E6E9"/>
                </a:solidFill>
                <a:latin typeface="Source Sans Pro" pitchFamily="34" charset="0"/>
                <a:ea typeface="Source Sans Pro" pitchFamily="34" charset="-122"/>
                <a:cs typeface="Source Sans Pro" pitchFamily="34" charset="-120"/>
              </a:rPr>
              <a:t>We will leverage funding to forge strategic partnerships with leading educational institutions across the country, creating a nationwide network for accessible tuition financing.</a:t>
            </a:r>
            <a:endParaRPr lang="en-US" sz="1600" dirty="0"/>
          </a:p>
        </p:txBody>
      </p:sp>
      <p:sp>
        <p:nvSpPr>
          <p:cNvPr id="12" name="Shape 8"/>
          <p:cNvSpPr/>
          <p:nvPr/>
        </p:nvSpPr>
        <p:spPr>
          <a:xfrm>
            <a:off x="6245066" y="5502950"/>
            <a:ext cx="7615118" cy="11430"/>
          </a:xfrm>
          <a:prstGeom prst="roundRect">
            <a:avLst>
              <a:gd name="adj" fmla="val 269572"/>
            </a:avLst>
          </a:prstGeom>
          <a:solidFill>
            <a:srgbClr val="494A4B"/>
          </a:solidFill>
          <a:ln/>
        </p:spPr>
      </p:sp>
      <p:pic>
        <p:nvPicPr>
          <p:cNvPr id="13" name="Image 2" descr="preencoded.png">    </p:cNvPr>
          <p:cNvPicPr>
            <a:picLocks noChangeAspect="1"/>
          </p:cNvPicPr>
          <p:nvPr/>
        </p:nvPicPr>
        <p:blipFill>
          <a:blip r:embed="rId3"/>
          <a:stretch>
            <a:fillRect/>
          </a:stretch>
        </p:blipFill>
        <p:spPr>
          <a:xfrm>
            <a:off x="751880" y="5538192"/>
            <a:ext cx="6530221" cy="1749862"/>
          </a:xfrm>
          <a:prstGeom prst="rect">
            <a:avLst/>
          </a:prstGeom>
        </p:spPr>
      </p:pic>
      <p:sp>
        <p:nvSpPr>
          <p:cNvPr id="14" name="Text 9"/>
          <p:cNvSpPr/>
          <p:nvPr/>
        </p:nvSpPr>
        <p:spPr>
          <a:xfrm>
            <a:off x="3942159" y="6220539"/>
            <a:ext cx="149423" cy="385167"/>
          </a:xfrm>
          <a:prstGeom prst="rect">
            <a:avLst/>
          </a:prstGeom>
          <a:noFill/>
          <a:ln/>
        </p:spPr>
        <p:txBody>
          <a:bodyPr wrap="none" lIns="0" tIns="0" rIns="0" bIns="0" rtlCol="0" anchor="t"/>
          <a:lstStyle/>
          <a:p>
            <a:pPr algn="ctr" indent="0" marL="0">
              <a:lnSpc>
                <a:spcPts val="3000"/>
              </a:lnSpc>
              <a:buNone/>
            </a:pPr>
            <a:r>
              <a:rPr lang="en-US" sz="2000" b="1" spc="-20" kern="0" dirty="0">
                <a:solidFill>
                  <a:srgbClr val="E2E6E9"/>
                </a:solidFill>
                <a:latin typeface="Montserrat Bold" pitchFamily="34" charset="0"/>
                <a:ea typeface="Montserrat Bold" pitchFamily="34" charset="-122"/>
                <a:cs typeface="Montserrat Bold" pitchFamily="34" charset="-120"/>
              </a:rPr>
              <a:t>3</a:t>
            </a:r>
            <a:endParaRPr lang="en-US" sz="2000" dirty="0"/>
          </a:p>
        </p:txBody>
      </p:sp>
      <p:sp>
        <p:nvSpPr>
          <p:cNvPr id="15" name="Text 10"/>
          <p:cNvSpPr/>
          <p:nvPr/>
        </p:nvSpPr>
        <p:spPr>
          <a:xfrm>
            <a:off x="7487483" y="5743575"/>
            <a:ext cx="2514957" cy="291822"/>
          </a:xfrm>
          <a:prstGeom prst="rect">
            <a:avLst/>
          </a:prstGeom>
          <a:noFill/>
          <a:ln/>
        </p:spPr>
        <p:txBody>
          <a:bodyPr wrap="none" lIns="0" tIns="0" rIns="0" bIns="0" rtlCol="0" anchor="t"/>
          <a:lstStyle/>
          <a:p>
            <a:pPr algn="l" indent="0" marL="0">
              <a:lnSpc>
                <a:spcPts val="2250"/>
              </a:lnSpc>
              <a:buNone/>
            </a:pPr>
            <a:r>
              <a:rPr lang="en-US" sz="1800" b="1" spc="-18" kern="0" dirty="0">
                <a:solidFill>
                  <a:srgbClr val="E2E6E9"/>
                </a:solidFill>
                <a:latin typeface="Montserrat Bold" pitchFamily="34" charset="0"/>
                <a:ea typeface="Montserrat Bold" pitchFamily="34" charset="-122"/>
                <a:cs typeface="Montserrat Bold" pitchFamily="34" charset="-120"/>
              </a:rPr>
              <a:t>Transform Education</a:t>
            </a:r>
            <a:endParaRPr lang="en-US" sz="1800" dirty="0"/>
          </a:p>
        </p:txBody>
      </p:sp>
      <p:sp>
        <p:nvSpPr>
          <p:cNvPr id="16" name="Text 11"/>
          <p:cNvSpPr/>
          <p:nvPr/>
        </p:nvSpPr>
        <p:spPr>
          <a:xfrm>
            <a:off x="7487483" y="6158627"/>
            <a:ext cx="6218634" cy="924044"/>
          </a:xfrm>
          <a:prstGeom prst="rect">
            <a:avLst/>
          </a:prstGeom>
          <a:noFill/>
          <a:ln/>
        </p:spPr>
        <p:txBody>
          <a:bodyPr wrap="square" lIns="0" tIns="0" rIns="0" bIns="0" rtlCol="0" anchor="t"/>
          <a:lstStyle/>
          <a:p>
            <a:pPr algn="l" indent="0" marL="0">
              <a:lnSpc>
                <a:spcPts val="2400"/>
              </a:lnSpc>
              <a:buNone/>
            </a:pPr>
            <a:r>
              <a:rPr lang="en-US" sz="1600" dirty="0">
                <a:solidFill>
                  <a:srgbClr val="E2E6E9"/>
                </a:solidFill>
                <a:latin typeface="Source Sans Pro" pitchFamily="34" charset="0"/>
                <a:ea typeface="Source Sans Pro" pitchFamily="34" charset="-122"/>
                <a:cs typeface="Source Sans Pro" pitchFamily="34" charset="-120"/>
              </a:rPr>
              <a:t>Our long-term vision is to transform the landscape of higher education, ensuring that every student has the opportunity to pursue their dreams without being burdened by debt.</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2024-11-20T08:07:47Z</dcterms:created>
  <dcterms:modified xsi:type="dcterms:W3CDTF">2024-11-20T08:07:47Z</dcterms:modified>
</cp:coreProperties>
</file>